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jpg>
</file>

<file path=ppt/media/image0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SzPct val="100000"/>
              <a:defRPr sz="4200"/>
            </a:lvl1pPr>
            <a:lvl2pPr>
              <a:spcBef>
                <a:spcPts val="0"/>
              </a:spcBef>
              <a:buSzPct val="100000"/>
              <a:defRPr sz="4200"/>
            </a:lvl2pPr>
            <a:lvl3pPr>
              <a:spcBef>
                <a:spcPts val="0"/>
              </a:spcBef>
              <a:buSzPct val="100000"/>
              <a:defRPr sz="4200"/>
            </a:lvl3pPr>
            <a:lvl4pPr>
              <a:spcBef>
                <a:spcPts val="0"/>
              </a:spcBef>
              <a:buSzPct val="100000"/>
              <a:defRPr sz="4200"/>
            </a:lvl4pPr>
            <a:lvl5pPr>
              <a:spcBef>
                <a:spcPts val="0"/>
              </a:spcBef>
              <a:buSzPct val="100000"/>
              <a:defRPr sz="4200"/>
            </a:lvl5pPr>
            <a:lvl6pPr>
              <a:spcBef>
                <a:spcPts val="0"/>
              </a:spcBef>
              <a:buSzPct val="100000"/>
              <a:defRPr sz="4200"/>
            </a:lvl6pPr>
            <a:lvl7pPr>
              <a:spcBef>
                <a:spcPts val="0"/>
              </a:spcBef>
              <a:buSzPct val="100000"/>
              <a:defRPr sz="4200"/>
            </a:lvl7pPr>
            <a:lvl8pPr>
              <a:spcBef>
                <a:spcPts val="0"/>
              </a:spcBef>
              <a:buSzPct val="100000"/>
              <a:defRPr sz="4200"/>
            </a:lvl8pPr>
            <a:lvl9pPr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 flipH="1" rot="10800000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" name="Shape 32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SzPct val="100000"/>
              <a:defRPr sz="18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buSzPct val="100000"/>
              <a:defRPr sz="1800"/>
            </a:lvl4pPr>
            <a:lvl5pPr>
              <a:spcBef>
                <a:spcPts val="0"/>
              </a:spcBef>
              <a:buSzPct val="100000"/>
              <a:defRPr sz="1800"/>
            </a:lvl5pPr>
            <a:lvl6pPr>
              <a:spcBef>
                <a:spcPts val="0"/>
              </a:spcBef>
              <a:buSzPct val="100000"/>
              <a:defRPr sz="1800"/>
            </a:lvl6pPr>
            <a:lvl7pPr>
              <a:spcBef>
                <a:spcPts val="0"/>
              </a:spcBef>
              <a:buSzPct val="100000"/>
              <a:defRPr sz="1800"/>
            </a:lvl7pPr>
            <a:lvl8pPr>
              <a:spcBef>
                <a:spcPts val="0"/>
              </a:spcBef>
              <a:buSzPct val="100000"/>
              <a:defRPr sz="1800"/>
            </a:lvl8pPr>
            <a:lvl9pPr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/>
        </p:nvSpPr>
        <p:spPr>
          <a:xfrm flipH="1" rot="10800000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SzPct val="100000"/>
              <a:defRPr sz="6000"/>
            </a:lvl1pPr>
            <a:lvl2pPr>
              <a:spcBef>
                <a:spcPts val="0"/>
              </a:spcBef>
              <a:buSzPct val="100000"/>
              <a:defRPr sz="6000"/>
            </a:lvl2pPr>
            <a:lvl3pPr>
              <a:spcBef>
                <a:spcPts val="0"/>
              </a:spcBef>
              <a:buSzPct val="100000"/>
              <a:defRPr sz="6000"/>
            </a:lvl3pPr>
            <a:lvl4pPr>
              <a:spcBef>
                <a:spcPts val="0"/>
              </a:spcBef>
              <a:buSzPct val="100000"/>
              <a:defRPr sz="6000"/>
            </a:lvl4pPr>
            <a:lvl5pPr>
              <a:spcBef>
                <a:spcPts val="0"/>
              </a:spcBef>
              <a:buSzPct val="100000"/>
              <a:defRPr sz="6000"/>
            </a:lvl5pPr>
            <a:lvl6pPr>
              <a:spcBef>
                <a:spcPts val="0"/>
              </a:spcBef>
              <a:buSzPct val="100000"/>
              <a:defRPr sz="6000"/>
            </a:lvl6pPr>
            <a:lvl7pPr>
              <a:spcBef>
                <a:spcPts val="0"/>
              </a:spcBef>
              <a:buSzPct val="100000"/>
              <a:defRPr sz="6000"/>
            </a:lvl7pPr>
            <a:lvl8pPr>
              <a:spcBef>
                <a:spcPts val="0"/>
              </a:spcBef>
              <a:buSzPct val="100000"/>
              <a:defRPr sz="6000"/>
            </a:lvl8pPr>
            <a:lvl9pPr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subTitle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9" name="Shape 49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/>
        </p:nvSpPr>
        <p:spPr>
          <a:xfrm flipH="1" rot="10800000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/>
          <p:nvPr/>
        </p:nvSpPr>
        <p:spPr>
          <a:xfrm flipH="1" rot="10800000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Relationship Id="rId4" Type="http://schemas.openxmlformats.org/officeDocument/2006/relationships/image" Target="../media/image0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7.jpg"/><Relationship Id="rId4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390525" y="128832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/>
              <a:t>CrowdPower: Events/Crowds</a:t>
            </a: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460950" y="2355292"/>
            <a:ext cx="8222100" cy="1001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Dartis Willis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Cristian Lara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Neven Wang -Tomic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hape 147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5448050" y="2678300"/>
            <a:ext cx="3695949" cy="246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Summary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We interviewed event organizers and attendees about their experiences at events in relation to the size of the crowd.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The feedback we received suggests that the size of a crowd affects people’s decision making process regarding an event.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Attendees desire an ideal crowd size.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Needfinding Methodology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1600"/>
              <a:t>Multiple unique viewpoints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600"/>
              <a:t>People who attended the event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600"/>
              <a:t>People who directed the event</a:t>
            </a:r>
          </a:p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1600"/>
              <a:t>People with a vested interest in an “ideal” event experience</a:t>
            </a:r>
          </a:p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1600"/>
              <a:t>We wanted to know: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600"/>
              <a:t>How did they find out about the event/How did they advertise the event?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600"/>
              <a:t>How accurately did they anticipate the crowd?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600"/>
              <a:t>Did crowd level affect their experiences at events?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4600" y="1759975"/>
            <a:ext cx="2335350" cy="161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idx="1" type="body"/>
          </p:nvPr>
        </p:nvSpPr>
        <p:spPr>
          <a:xfrm>
            <a:off x="471900" y="1919075"/>
            <a:ext cx="24120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Stanford Junior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CS Major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Spontaneous Interview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Looking for summer internship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Part of the primary target audience</a:t>
            </a:r>
          </a:p>
        </p:txBody>
      </p:sp>
      <p:sp>
        <p:nvSpPr>
          <p:cNvPr id="77" name="Shape 77"/>
          <p:cNvSpPr txBox="1"/>
          <p:nvPr>
            <p:ph type="title"/>
          </p:nvPr>
        </p:nvSpPr>
        <p:spPr>
          <a:xfrm>
            <a:off x="4669850" y="738725"/>
            <a:ext cx="40929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Janhavi Vartak</a:t>
            </a:r>
          </a:p>
        </p:txBody>
      </p:sp>
      <p:sp>
        <p:nvSpPr>
          <p:cNvPr id="78" name="Shape 78"/>
          <p:cNvSpPr txBox="1"/>
          <p:nvPr>
            <p:ph idx="2" type="title"/>
          </p:nvPr>
        </p:nvSpPr>
        <p:spPr>
          <a:xfrm>
            <a:off x="471900" y="738725"/>
            <a:ext cx="3883499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Deeksha Goyal</a:t>
            </a:r>
          </a:p>
        </p:txBody>
      </p:sp>
      <p:sp>
        <p:nvSpPr>
          <p:cNvPr id="79" name="Shape 79"/>
          <p:cNvSpPr txBox="1"/>
          <p:nvPr>
            <p:ph idx="3" type="title"/>
          </p:nvPr>
        </p:nvSpPr>
        <p:spPr>
          <a:xfrm>
            <a:off x="460950" y="1518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Computer Forum Career Fair</a:t>
            </a:r>
          </a:p>
        </p:txBody>
      </p:sp>
      <p:sp>
        <p:nvSpPr>
          <p:cNvPr id="80" name="Shape 80"/>
          <p:cNvSpPr txBox="1"/>
          <p:nvPr>
            <p:ph idx="4" type="body"/>
          </p:nvPr>
        </p:nvSpPr>
        <p:spPr>
          <a:xfrm>
            <a:off x="4669850" y="1919075"/>
            <a:ext cx="2621399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Stanford Alumni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Graduated 2017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STS Major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Looking for career opportunities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Event intended for people like her, very important to her as well</a:t>
            </a:r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3875" y="1919075"/>
            <a:ext cx="1471524" cy="147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1225" y="1919075"/>
            <a:ext cx="1471524" cy="147152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/>
          <p:nvPr/>
        </p:nvSpPr>
        <p:spPr>
          <a:xfrm>
            <a:off x="2883887" y="1919087"/>
            <a:ext cx="1471500" cy="1471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7291225" y="1919087"/>
            <a:ext cx="1471500" cy="1471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Computer Forum Career Fair</a:t>
            </a:r>
          </a:p>
        </p:txBody>
      </p:sp>
      <p:sp>
        <p:nvSpPr>
          <p:cNvPr id="90" name="Shape 90"/>
          <p:cNvSpPr txBox="1"/>
          <p:nvPr>
            <p:ph idx="2" type="title"/>
          </p:nvPr>
        </p:nvSpPr>
        <p:spPr>
          <a:xfrm>
            <a:off x="460950" y="1518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Interview Results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471900" y="1919075"/>
            <a:ext cx="63345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54545"/>
                </a:solidFill>
              </a:rPr>
              <a:t>Janhavi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Found out about the event through Handshake. 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Accurately anticipated the crowd’s levels, but was still not mentally prepared.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Was determined to attend, still felt reservation on arrival.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“The line and crowd as I entered was terrifying”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4545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54545"/>
                </a:solidFill>
              </a:rPr>
              <a:t>Deeksha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Found out about the event through email.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She had an idea about how busy it was going to be, but she wasn’t exactly sure. She had to go “on a hunch”. 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Would have been helpful if there were some way for her to know what the crowd at the event was like.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6348" y="1719100"/>
            <a:ext cx="2337777" cy="342439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Shape 93"/>
          <p:cNvCxnSpPr/>
          <p:nvPr/>
        </p:nvCxnSpPr>
        <p:spPr>
          <a:xfrm>
            <a:off x="6806350" y="1678725"/>
            <a:ext cx="0" cy="3464699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471900" y="738725"/>
            <a:ext cx="38970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Kim Mansfield </a:t>
            </a:r>
          </a:p>
        </p:txBody>
      </p:sp>
      <p:sp>
        <p:nvSpPr>
          <p:cNvPr id="99" name="Shape 99"/>
          <p:cNvSpPr txBox="1"/>
          <p:nvPr>
            <p:ph idx="2" type="title"/>
          </p:nvPr>
        </p:nvSpPr>
        <p:spPr>
          <a:xfrm>
            <a:off x="460950" y="1518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Party On the Edge: Cantor Art Gallery</a:t>
            </a:r>
          </a:p>
        </p:txBody>
      </p:sp>
      <p:sp>
        <p:nvSpPr>
          <p:cNvPr id="100" name="Shape 100"/>
          <p:cNvSpPr txBox="1"/>
          <p:nvPr>
            <p:ph idx="3" type="title"/>
          </p:nvPr>
        </p:nvSpPr>
        <p:spPr>
          <a:xfrm>
            <a:off x="4709850" y="738725"/>
            <a:ext cx="38970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Lauren Wang + Other Staff</a:t>
            </a:r>
          </a:p>
        </p:txBody>
      </p:sp>
      <p:pic>
        <p:nvPicPr>
          <p:cNvPr id="101" name="Shape 101"/>
          <p:cNvPicPr preferRelativeResize="0"/>
          <p:nvPr/>
        </p:nvPicPr>
        <p:blipFill rotWithShape="1">
          <a:blip r:embed="rId3">
            <a:alphaModFix/>
          </a:blip>
          <a:srcRect b="24177" l="0" r="8181" t="24172"/>
          <a:stretch/>
        </p:blipFill>
        <p:spPr>
          <a:xfrm>
            <a:off x="2883900" y="1919062"/>
            <a:ext cx="1471500" cy="147153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/>
          <p:nvPr>
            <p:ph idx="1" type="body"/>
          </p:nvPr>
        </p:nvSpPr>
        <p:spPr>
          <a:xfrm>
            <a:off x="471900" y="1919075"/>
            <a:ext cx="24120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Cantor Center Employee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Event Coordinator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Responsible for creating “engaging” environment for students</a:t>
            </a:r>
          </a:p>
        </p:txBody>
      </p:sp>
      <p:sp>
        <p:nvSpPr>
          <p:cNvPr id="103" name="Shape 103"/>
          <p:cNvSpPr txBox="1"/>
          <p:nvPr>
            <p:ph idx="4" type="body"/>
          </p:nvPr>
        </p:nvSpPr>
        <p:spPr>
          <a:xfrm>
            <a:off x="4674948" y="1919075"/>
            <a:ext cx="24120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Cantor Center Employee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Event Staff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➔"/>
            </a:pPr>
            <a:r>
              <a:rPr lang="en" sz="1600"/>
              <a:t>Responsible for soliciting memberships from guests</a:t>
            </a:r>
          </a:p>
        </p:txBody>
      </p:sp>
      <p:pic>
        <p:nvPicPr>
          <p:cNvPr id="104" name="Shape 104"/>
          <p:cNvPicPr preferRelativeResize="0"/>
          <p:nvPr/>
        </p:nvPicPr>
        <p:blipFill rotWithShape="1">
          <a:blip r:embed="rId4">
            <a:alphaModFix/>
          </a:blip>
          <a:srcRect b="0" l="34558" r="19167" t="18699"/>
          <a:stretch/>
        </p:blipFill>
        <p:spPr>
          <a:xfrm>
            <a:off x="7293201" y="1919075"/>
            <a:ext cx="1489041" cy="147152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Shape 105"/>
          <p:cNvSpPr/>
          <p:nvPr/>
        </p:nvSpPr>
        <p:spPr>
          <a:xfrm>
            <a:off x="2883887" y="1919087"/>
            <a:ext cx="1471500" cy="1471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7301964" y="1919075"/>
            <a:ext cx="1471500" cy="1471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Party On The Edge: Cantor Art Gallery</a:t>
            </a:r>
          </a:p>
        </p:txBody>
      </p:sp>
      <p:sp>
        <p:nvSpPr>
          <p:cNvPr id="112" name="Shape 112"/>
          <p:cNvSpPr txBox="1"/>
          <p:nvPr>
            <p:ph idx="2" type="title"/>
          </p:nvPr>
        </p:nvSpPr>
        <p:spPr>
          <a:xfrm>
            <a:off x="460950" y="1518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Interview Results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356750" y="1737975"/>
            <a:ext cx="6446999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54545"/>
                </a:solidFill>
              </a:rPr>
              <a:t>Kim</a:t>
            </a:r>
            <a:r>
              <a:rPr lang="en" sz="1200">
                <a:solidFill>
                  <a:srgbClr val="454545"/>
                </a:solidFill>
              </a:rPr>
              <a:t> (In charge of student engagement)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Facebook events &amp; word of mouth were main ways for her spread the word about the event to the community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Main concern was how the event was perceived by the attendees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Stated that she wanted the event to have a “loose feel” to attract students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Attributed positive experience of attendees to large crowd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“It has to feel like a party or at least seem important for anyone to enjoy these types of events &amp; it is my job to make it happen.”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54545"/>
                </a:solidFill>
              </a:rPr>
              <a:t>Lauren + Staff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Expressed pleasure in the large crowd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Suggested a sense of being overwhelmed when crowds reached peak numbers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Despite being overwhelmed at times they understood that big crowds were a vital part of the event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2350" y="1690000"/>
            <a:ext cx="1951650" cy="34534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Shape 115"/>
          <p:cNvCxnSpPr/>
          <p:nvPr/>
        </p:nvCxnSpPr>
        <p:spPr>
          <a:xfrm>
            <a:off x="7192350" y="1690000"/>
            <a:ext cx="0" cy="3464699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hape 120"/>
          <p:cNvPicPr preferRelativeResize="0"/>
          <p:nvPr/>
        </p:nvPicPr>
        <p:blipFill rotWithShape="1">
          <a:blip r:embed="rId3">
            <a:alphaModFix amt="20000"/>
          </a:blip>
          <a:srcRect b="0" l="0" r="0" t="13171"/>
          <a:stretch/>
        </p:blipFill>
        <p:spPr>
          <a:xfrm>
            <a:off x="0" y="2802049"/>
            <a:ext cx="9144000" cy="234144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Feedback Synthesis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Crowds matter!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Crowd size &amp; make up are an important part of attending/planning events for planners &amp; attendees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There is a distinction between estimating how large a crowd will be and actually reacting to the crowd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ct val="100000"/>
              <a:buChar char="➔"/>
            </a:pPr>
            <a:r>
              <a:rPr lang="en" sz="1200">
                <a:solidFill>
                  <a:srgbClr val="454545"/>
                </a:solidFill>
              </a:rPr>
              <a:t>Many different platforms for finding out about/advertising events &amp; controlling who knows apart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54545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54545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54545"/>
              </a:solidFill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54545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Empathy Map</a:t>
            </a:r>
          </a:p>
        </p:txBody>
      </p:sp>
      <p:sp>
        <p:nvSpPr>
          <p:cNvPr id="128" name="Shape 128"/>
          <p:cNvSpPr/>
          <p:nvPr/>
        </p:nvSpPr>
        <p:spPr>
          <a:xfrm>
            <a:off x="1065225" y="2082984"/>
            <a:ext cx="3064499" cy="1288199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rtl="0" algn="ctr">
              <a:spcBef>
                <a:spcPts val="0"/>
              </a:spcBef>
              <a:buNone/>
            </a:pPr>
            <a:r>
              <a:t/>
            </a:r>
            <a:endParaRPr i="1" sz="1100">
              <a:solidFill>
                <a:srgbClr val="454545"/>
              </a:solidFill>
              <a:latin typeface="Roboto"/>
              <a:ea typeface="Roboto"/>
              <a:cs typeface="Roboto"/>
              <a:sym typeface="Roboto"/>
            </a:endParaRPr>
          </a:p>
          <a:p>
            <a:pPr rtl="0" algn="ctr">
              <a:spcBef>
                <a:spcPts val="0"/>
              </a:spcBef>
              <a:buNone/>
            </a:pPr>
            <a:r>
              <a:t/>
            </a:r>
            <a:endParaRPr i="1" sz="1100">
              <a:solidFill>
                <a:srgbClr val="454545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 algn="ctr">
              <a:spcBef>
                <a:spcPts val="0"/>
              </a:spcBef>
              <a:buClr>
                <a:srgbClr val="454545"/>
              </a:buClr>
              <a:buSzPct val="109090"/>
              <a:buFont typeface="Arial"/>
              <a:buNone/>
            </a:pPr>
            <a:r>
              <a:rPr i="1" lang="en" sz="1100">
                <a:solidFill>
                  <a:srgbClr val="454545"/>
                </a:solidFill>
              </a:rPr>
              <a:t>“The line and crowd as I entered was terrifying” - Janhavi</a:t>
            </a:r>
          </a:p>
          <a:p>
            <a:pPr rtl="0" algn="l">
              <a:spcBef>
                <a:spcPts val="0"/>
              </a:spcBef>
              <a:buNone/>
            </a:pPr>
            <a:r>
              <a:t/>
            </a:r>
            <a:endParaRPr i="1" sz="1100">
              <a:solidFill>
                <a:srgbClr val="454545"/>
              </a:solidFill>
            </a:endParaRPr>
          </a:p>
          <a:p>
            <a:pPr rtl="0" algn="ctr">
              <a:spcBef>
                <a:spcPts val="0"/>
              </a:spcBef>
              <a:buNone/>
            </a:pPr>
            <a:r>
              <a:rPr i="1" lang="en" sz="1100">
                <a:solidFill>
                  <a:srgbClr val="454545"/>
                </a:solidFill>
              </a:rPr>
              <a:t>“We want BIG, but not too big.”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i="1" lang="en" sz="1100">
                <a:solidFill>
                  <a:srgbClr val="454545"/>
                </a:solidFill>
              </a:rPr>
              <a:t>“It has to feel like a party for them to enjoy it.”  - Kim</a:t>
            </a:r>
          </a:p>
          <a:p>
            <a:pPr rtl="0" algn="ctr">
              <a:spcBef>
                <a:spcPts val="0"/>
              </a:spcBef>
              <a:buNone/>
            </a:pPr>
            <a:r>
              <a:t/>
            </a:r>
            <a:endParaRPr i="1" sz="1100">
              <a:solidFill>
                <a:srgbClr val="454545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i="1" sz="1100">
              <a:solidFill>
                <a:srgbClr val="45454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Shape 129"/>
          <p:cNvSpPr/>
          <p:nvPr/>
        </p:nvSpPr>
        <p:spPr>
          <a:xfrm>
            <a:off x="1065225" y="3679859"/>
            <a:ext cx="3064499" cy="1288199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rtl="0" algn="ctr">
              <a:spcBef>
                <a:spcPts val="0"/>
              </a:spcBef>
              <a:buNone/>
            </a:pPr>
            <a:r>
              <a:rPr i="1" lang="en" sz="1100">
                <a:solidFill>
                  <a:srgbClr val="454545"/>
                </a:solidFill>
              </a:rPr>
              <a:t>Janhavi checks different sources weekly to find popular events.</a:t>
            </a:r>
          </a:p>
          <a:p>
            <a:pPr rtl="0" algn="ctr">
              <a:spcBef>
                <a:spcPts val="0"/>
              </a:spcBef>
              <a:buNone/>
            </a:pPr>
            <a:r>
              <a:t/>
            </a:r>
            <a:endParaRPr i="1" sz="1100">
              <a:solidFill>
                <a:srgbClr val="454545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i="1" lang="en" sz="1100">
                <a:solidFill>
                  <a:srgbClr val="454545"/>
                </a:solidFill>
              </a:rPr>
              <a:t>Kim created “free-flowing” event with the intent to attract a large crowd.</a:t>
            </a:r>
          </a:p>
        </p:txBody>
      </p:sp>
      <p:sp>
        <p:nvSpPr>
          <p:cNvPr id="130" name="Shape 130"/>
          <p:cNvSpPr/>
          <p:nvPr/>
        </p:nvSpPr>
        <p:spPr>
          <a:xfrm>
            <a:off x="5014250" y="2082984"/>
            <a:ext cx="3064499" cy="1288199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1100">
                <a:solidFill>
                  <a:srgbClr val="454545"/>
                </a:solidFill>
              </a:rPr>
              <a:t>Organizers &amp; guests think that crowd size will directly add or take away from the event experience depending on what the event is.</a:t>
            </a:r>
          </a:p>
        </p:txBody>
      </p:sp>
      <p:sp>
        <p:nvSpPr>
          <p:cNvPr id="131" name="Shape 131"/>
          <p:cNvSpPr/>
          <p:nvPr/>
        </p:nvSpPr>
        <p:spPr>
          <a:xfrm>
            <a:off x="5014250" y="3679859"/>
            <a:ext cx="3064499" cy="1288199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rtl="0" algn="ctr">
              <a:spcBef>
                <a:spcPts val="0"/>
              </a:spcBef>
              <a:buNone/>
            </a:pPr>
            <a:r>
              <a:rPr i="1" lang="en" sz="1100" u="sng">
                <a:solidFill>
                  <a:srgbClr val="454545"/>
                </a:solidFill>
              </a:rPr>
              <a:t>Intimidated</a:t>
            </a:r>
            <a:r>
              <a:rPr i="1" lang="en" sz="1100">
                <a:solidFill>
                  <a:srgbClr val="454545"/>
                </a:solidFill>
              </a:rPr>
              <a:t> or </a:t>
            </a:r>
            <a:r>
              <a:rPr i="1" lang="en" sz="1100" u="sng">
                <a:solidFill>
                  <a:srgbClr val="454545"/>
                </a:solidFill>
              </a:rPr>
              <a:t>Encouraged</a:t>
            </a:r>
            <a:r>
              <a:rPr i="1" lang="en" sz="1100">
                <a:solidFill>
                  <a:srgbClr val="454545"/>
                </a:solidFill>
              </a:rPr>
              <a:t> by crowd size</a:t>
            </a:r>
          </a:p>
          <a:p>
            <a:pPr rtl="0" algn="ctr">
              <a:spcBef>
                <a:spcPts val="0"/>
              </a:spcBef>
              <a:buNone/>
            </a:pPr>
            <a:r>
              <a:rPr i="1" lang="en" sz="1100">
                <a:solidFill>
                  <a:srgbClr val="454545"/>
                </a:solidFill>
              </a:rPr>
              <a:t> (depending on context)</a:t>
            </a:r>
          </a:p>
          <a:p>
            <a:pPr rtl="0" algn="ctr">
              <a:spcBef>
                <a:spcPts val="0"/>
              </a:spcBef>
              <a:buNone/>
            </a:pPr>
            <a:r>
              <a:t/>
            </a:r>
            <a:endParaRPr i="1" sz="1100">
              <a:solidFill>
                <a:srgbClr val="454545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i="1" lang="en" sz="1100" u="sng">
                <a:solidFill>
                  <a:srgbClr val="454545"/>
                </a:solidFill>
              </a:rPr>
              <a:t>Knowledgeable</a:t>
            </a:r>
            <a:r>
              <a:rPr i="1" lang="en" sz="1100">
                <a:solidFill>
                  <a:srgbClr val="454545"/>
                </a:solidFill>
              </a:rPr>
              <a:t> about their potential experiences (They know how they will be affected by crowd size)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2208075" y="1742501"/>
            <a:ext cx="7788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i="1" lang="en"/>
              <a:t>Say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2208075" y="3339376"/>
            <a:ext cx="7788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/>
              <a:t>Do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6157100" y="1742501"/>
            <a:ext cx="7788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/>
              <a:t>Think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6157100" y="3339376"/>
            <a:ext cx="7788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/>
              <a:t>Feel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Analysis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471900" y="1824287"/>
            <a:ext cx="8222100" cy="92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➔"/>
            </a:pPr>
            <a:r>
              <a:rPr lang="en"/>
              <a:t>The size of a crowd directly affects how people interact with an event.</a:t>
            </a:r>
          </a:p>
          <a:p>
            <a:pPr indent="-228600" lvl="0" marL="457200" rtl="0">
              <a:spcBef>
                <a:spcPts val="0"/>
              </a:spcBef>
              <a:buChar char="➔"/>
            </a:pPr>
            <a:r>
              <a:rPr lang="en"/>
              <a:t>Key Insight:</a:t>
            </a:r>
          </a:p>
          <a:p>
            <a:pPr indent="-228600" lvl="1" marL="914400" rtl="0">
              <a:spcBef>
                <a:spcPts val="0"/>
              </a:spcBef>
              <a:buChar char="◆"/>
            </a:pPr>
            <a:r>
              <a:rPr lang="en"/>
              <a:t>In people’s minds there is a “sweet spot” crowd size that enhances the experience of an event.</a:t>
            </a:r>
          </a:p>
        </p:txBody>
      </p:sp>
      <p:sp>
        <p:nvSpPr>
          <p:cNvPr id="142" name="Shape 142"/>
          <p:cNvSpPr txBox="1"/>
          <p:nvPr>
            <p:ph idx="2" type="body"/>
          </p:nvPr>
        </p:nvSpPr>
        <p:spPr>
          <a:xfrm>
            <a:off x="460950" y="3596575"/>
            <a:ext cx="8222100" cy="119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➔"/>
            </a:pPr>
            <a:r>
              <a:rPr lang="en"/>
              <a:t>Two Primary Needs:</a:t>
            </a:r>
          </a:p>
          <a:p>
            <a:pPr indent="-228600" lvl="1" marL="914400" rtl="0">
              <a:spcBef>
                <a:spcPts val="0"/>
              </a:spcBef>
              <a:buChar char="◆"/>
            </a:pPr>
            <a:r>
              <a:rPr lang="en"/>
              <a:t>To feel knowledgeable about the crowds of events</a:t>
            </a:r>
          </a:p>
          <a:p>
            <a:pPr indent="-228600" lvl="1" marL="914400" rtl="0">
              <a:spcBef>
                <a:spcPts val="0"/>
              </a:spcBef>
              <a:buChar char="◆"/>
            </a:pPr>
            <a:r>
              <a:rPr lang="en"/>
              <a:t>To be able to act on the knowledge of crowd size in real time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